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290" r:id="rId6"/>
    <p:sldId id="292" r:id="rId7"/>
    <p:sldId id="283" r:id="rId8"/>
    <p:sldId id="263" r:id="rId9"/>
    <p:sldId id="274" r:id="rId10"/>
  </p:sldIdLst>
  <p:sldSz cx="9144000" cy="5143500"/>
  <p:notesSz cx="6858000" cy="9144000"/>
  <p:embeddedFontLst>
    <p:embeddedFont>
      <p:font typeface="Raleway"/>
      <p:italic r:id="rId14"/>
      <p:boldItalic r:id="rId15"/>
    </p:embeddedFont>
    <p:embeddedFont>
      <p:font typeface="Lato" panose="020F0502020204030203"/>
      <p:regular r:id="rId16"/>
    </p:embeddedFont>
  </p:embeddedFontLst>
  <p:custDataLst>
    <p:tags r:id="rId17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50"/>
        <p:guide pos="2927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gs" Target="tags/tag2.xml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f88252dc4_0_16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f88252dc4_0_16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1f88252dc4_0_109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1f88252dc4_0_109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f88252dc4_0_67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f88252dc4_0_67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f88252dc4_0_153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1f88252dc4_0_153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bg>
      <p:bgPr>
        <a:solidFill>
          <a:schemeClr val="lt2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shutterstock_429987889_edited.jpg"/>
          <p:cNvPicPr preferRelativeResize="0"/>
          <p:nvPr/>
        </p:nvPicPr>
        <p:blipFill rotWithShape="1">
          <a:blip r:embed="rId2"/>
          <a:srcRect t="21799" b="23591"/>
          <a:stretch>
            <a:fillRect/>
          </a:stretch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15" name="Google Shape;115;p11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16" name="Google Shape;116;p11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1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1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28" name="Google Shape;128;p12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29" name="Google Shape;129;p12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2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2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35" name="Google Shape;135;p13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36" name="Google Shape;136;p13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3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3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43" name="Google Shape;143;p14"/>
          <p:cNvSpPr txBox="1"/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46" name="Google Shape;146;p1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47" name="Google Shape;147;p1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52" name="Google Shape;152;p15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53" name="Google Shape;153;p15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15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15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68" name="Google Shape;168;p17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69" name="Google Shape;169;p17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17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17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 descr="shutterstock_429987889_edited.jpg"/>
          <p:cNvPicPr preferRelativeResize="0"/>
          <p:nvPr/>
        </p:nvPicPr>
        <p:blipFill rotWithShape="1">
          <a:blip r:embed="rId2"/>
          <a:srcRect t="21799" b="23591"/>
          <a:stretch>
            <a:fillRect/>
          </a:stretch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0" name="Google Shape;30;p3">
            <a:hlinkClick r:id="rId3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31" name="Google Shape;31;p3">
            <a:hlinkClick r:id="rId3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32;p3">
            <a:hlinkClick r:id="rId3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3;p3">
            <a:hlinkClick r:id="rId3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bg>
      <p:bgPr>
        <a:solidFill>
          <a:schemeClr val="dk1"/>
        </a:solidFill>
        <a:effectLst/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0" name="Google Shape;40;p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41" name="Google Shape;41;p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42;p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43;p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52" name="Google Shape;52;p5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53" name="Google Shape;53;p5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5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55;p5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" name="Google Shape;58;p6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59" name="Google Shape;59;p6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60" name="Google Shape;60;p6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6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6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6"/>
          <p:cNvSpPr txBox="1"/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7" descr="shutterstock_31891705.jpg"/>
          <p:cNvPicPr preferRelativeResize="0"/>
          <p:nvPr/>
        </p:nvPicPr>
        <p:blipFill rotWithShape="1">
          <a:blip r:embed="rId2"/>
          <a:srcRect t="11971" b="11971"/>
          <a:stretch>
            <a:fillRect/>
          </a:stretch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7" name="Google Shape;67;p7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68" name="Google Shape;68;p7">
            <a:hlinkClick r:id="rId3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69" name="Google Shape;69;p7">
            <a:hlinkClick r:id="rId3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7">
            <a:hlinkClick r:id="rId3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7">
            <a:hlinkClick r:id="rId3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82" name="Google Shape;82;p8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83" name="Google Shape;83;p8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8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8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93" name="Google Shape;93;p9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94" name="Google Shape;94;p9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9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9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05" name="Google Shape;105;p10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06" name="Google Shape;106;p10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0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0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 panose="020F0502020204030203"/>
              <a:buChar char="●"/>
              <a:defRPr sz="13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○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■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●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○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■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●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○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 panose="020F0502020204030203"/>
              <a:buChar char="■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3.emf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73395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0000"/>
                </a:solidFill>
              </a:rPr>
              <a:t>Graph Classification Task:</a:t>
            </a:r>
            <a:br>
              <a:rPr lang="en-US" sz="2800">
                <a:solidFill>
                  <a:srgbClr val="000000"/>
                </a:solidFill>
              </a:rPr>
            </a:br>
            <a:r>
              <a:rPr lang="en-US" sz="2800">
                <a:solidFill>
                  <a:srgbClr val="000000"/>
                </a:solidFill>
              </a:rPr>
              <a:t>More N</a:t>
            </a:r>
            <a:r>
              <a:rPr lang="en-US" sz="2800">
                <a:solidFill>
                  <a:srgbClr val="000000"/>
                </a:solidFill>
              </a:rPr>
              <a:t>ode Features and Spatiality</a:t>
            </a:r>
            <a:endParaRPr lang="en-US" sz="2800">
              <a:solidFill>
                <a:srgbClr val="000000"/>
              </a:solidFill>
            </a:endParaRPr>
          </a:p>
        </p:txBody>
      </p:sp>
      <p:sp>
        <p:nvSpPr>
          <p:cNvPr id="177" name="Google Shape;177;p18"/>
          <p:cNvSpPr txBox="1"/>
          <p:nvPr>
            <p:ph type="subTitle" idx="1"/>
          </p:nvPr>
        </p:nvSpPr>
        <p:spPr>
          <a:xfrm>
            <a:off x="729438" y="2843637"/>
            <a:ext cx="48909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/>
              <a:t>Yikang Li                                                                                              2022/</a:t>
            </a:r>
            <a:r>
              <a:rPr lang="en-US" altLang="en-GB" sz="1400" b="1"/>
              <a:t>7</a:t>
            </a:r>
            <a:r>
              <a:rPr lang="en-GB" sz="1400" b="1"/>
              <a:t>/</a:t>
            </a:r>
            <a:r>
              <a:rPr lang="en-US" altLang="en-GB" sz="1400" b="1"/>
              <a:t>31</a:t>
            </a:r>
            <a:endParaRPr lang="en-US" altLang="en-GB" sz="14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"/>
          <p:cNvSpPr txBox="1"/>
          <p:nvPr>
            <p:ph type="title"/>
          </p:nvPr>
        </p:nvSpPr>
        <p:spPr>
          <a:xfrm>
            <a:off x="727650" y="117324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 lang="en-GB"/>
          </a:p>
        </p:txBody>
      </p:sp>
      <p:sp>
        <p:nvSpPr>
          <p:cNvPr id="199" name="Google Shape;199;p20"/>
          <p:cNvSpPr txBox="1"/>
          <p:nvPr>
            <p:ph type="body" idx="1"/>
          </p:nvPr>
        </p:nvSpPr>
        <p:spPr>
          <a:xfrm>
            <a:off x="1293450" y="1617870"/>
            <a:ext cx="7122900" cy="13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l"/>
            </a:pPr>
            <a:r>
              <a:rPr lang="en-US" altLang="en-GB" sz="1200">
                <a:solidFill>
                  <a:schemeClr val="bg2"/>
                </a:solidFill>
                <a:latin typeface="Times New Roman" panose="02020603050405020304" charset="0"/>
                <a:ea typeface="Times New Roman" panose="02020603050405020304"/>
                <a:cs typeface="Times New Roman" panose="02020603050405020304" charset="0"/>
                <a:sym typeface="Times New Roman" panose="02020603050405020304"/>
              </a:rPr>
              <a:t>Binary graph classification Tasks </a:t>
            </a:r>
            <a:endParaRPr lang="en-US" altLang="en-GB" sz="1200">
              <a:solidFill>
                <a:schemeClr val="bg2"/>
              </a:solidFill>
              <a:latin typeface="Times New Roman" panose="02020603050405020304" charset="0"/>
              <a:ea typeface="Times New Roman" panose="02020603050405020304"/>
              <a:cs typeface="Times New Roman" panose="02020603050405020304" charset="0"/>
              <a:sym typeface="Times New Roman" panose="02020603050405020304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l"/>
            </a:pPr>
            <a:r>
              <a:rPr lang="en-US" altLang="en-GB" sz="1200">
                <a:solidFill>
                  <a:schemeClr val="bg2"/>
                </a:solidFill>
                <a:latin typeface="Times New Roman" panose="02020603050405020304" charset="0"/>
                <a:ea typeface="Times New Roman" panose="02020603050405020304"/>
                <a:cs typeface="Times New Roman" panose="02020603050405020304" charset="0"/>
                <a:sym typeface="Times New Roman" panose="02020603050405020304"/>
              </a:rPr>
              <a:t>ADNI dataset - Patients/Controls classes. Node: 90, Amount: 218</a:t>
            </a:r>
            <a:r>
              <a:rPr lang="en-GB" sz="1200">
                <a:solidFill>
                  <a:schemeClr val="bg2"/>
                </a:solidFill>
                <a:latin typeface="Times New Roman" panose="02020603050405020304" charset="0"/>
                <a:ea typeface="Times New Roman" panose="02020603050405020304"/>
                <a:cs typeface="Times New Roman" panose="02020603050405020304" charset="0"/>
                <a:sym typeface="Times New Roman" panose="02020603050405020304"/>
              </a:rPr>
              <a:t> </a:t>
            </a:r>
            <a:endParaRPr lang="en-GB" sz="1200">
              <a:solidFill>
                <a:schemeClr val="bg2"/>
              </a:solidFill>
              <a:latin typeface="Times New Roman" panose="02020603050405020304" charset="0"/>
              <a:ea typeface="Times New Roman" panose="02020603050405020304"/>
              <a:cs typeface="Times New Roman" panose="02020603050405020304" charset="0"/>
              <a:sym typeface="Times New Roman" panose="02020603050405020304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l"/>
            </a:pPr>
            <a:r>
              <a:rPr lang="en-US" sz="1200">
                <a:solidFill>
                  <a:schemeClr val="bg2"/>
                </a:solidFill>
                <a:latin typeface="Times New Roman" panose="02020603050405020304" charset="0"/>
                <a:cs typeface="Times New Roman" panose="02020603050405020304" charset="0"/>
              </a:rPr>
              <a:t>AD dataset - AD/CN classes. Node: 90. Amout: 202</a:t>
            </a:r>
            <a:endParaRPr lang="en-US" sz="1200">
              <a:solidFill>
                <a:schemeClr val="bg2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l"/>
            </a:pPr>
            <a:r>
              <a:rPr lang="en-US" sz="1200">
                <a:solidFill>
                  <a:schemeClr val="bg2"/>
                </a:solidFill>
                <a:latin typeface="Times New Roman" panose="02020603050405020304" charset="0"/>
                <a:cs typeface="Times New Roman" panose="02020603050405020304" charset="0"/>
              </a:rPr>
              <a:t>Tested the performance of different node features on different datasets</a:t>
            </a:r>
            <a:endParaRPr lang="en-US" sz="1200">
              <a:solidFill>
                <a:schemeClr val="bg2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l"/>
            </a:pPr>
            <a:r>
              <a:rPr lang="en-US" sz="1200">
                <a:solidFill>
                  <a:schemeClr val="bg2"/>
                </a:solidFill>
                <a:latin typeface="Times New Roman" panose="02020603050405020304" charset="0"/>
                <a:cs typeface="Times New Roman" panose="02020603050405020304" charset="0"/>
              </a:rPr>
              <a:t>Tested the performance of adding the spatiality to current GNNs.</a:t>
            </a:r>
            <a:endParaRPr lang="en-US" sz="1200">
              <a:solidFill>
                <a:schemeClr val="bg2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200" name="Google Shape;200;p20" descr="shutterstock_429987889_edited.jpg"/>
          <p:cNvPicPr preferRelativeResize="0"/>
          <p:nvPr/>
        </p:nvPicPr>
        <p:blipFill rotWithShape="1">
          <a:blip r:embed="rId1"/>
          <a:srcRect l="12609" t="85988" r="6247" b="1381"/>
          <a:stretch>
            <a:fillRect/>
          </a:stretch>
        </p:blipFill>
        <p:spPr>
          <a:xfrm>
            <a:off x="0" y="3816595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/>
          <p:nvPr>
            <p:ph type="title"/>
          </p:nvPr>
        </p:nvSpPr>
        <p:spPr>
          <a:xfrm>
            <a:off x="727545" y="1219590"/>
            <a:ext cx="7688700" cy="535200"/>
          </a:xfrm>
        </p:spPr>
        <p:txBody>
          <a:bodyPr/>
          <a:p>
            <a:r>
              <a:rPr lang="en-US" altLang="zh-CN"/>
              <a:t>Model Evaluation on ADNI Dataset</a:t>
            </a:r>
            <a:endParaRPr lang="en-US" altLang="zh-CN"/>
          </a:p>
        </p:txBody>
      </p:sp>
      <p:sp>
        <p:nvSpPr>
          <p:cNvPr id="225" name="Google Shape;225;p23"/>
          <p:cNvSpPr txBox="1"/>
          <p:nvPr>
            <p:ph type="body" idx="1"/>
          </p:nvPr>
        </p:nvSpPr>
        <p:spPr>
          <a:xfrm>
            <a:off x="727710" y="4254500"/>
            <a:ext cx="7414895" cy="2719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 sz="1100"/>
              <a:t>1. 4D Node feature input does not perform better compare to other node features. </a:t>
            </a:r>
            <a:endParaRPr lang="en-GB" sz="11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2. GNN is highly affected by the noise, sometimes the results become extremly good.  </a:t>
            </a:r>
            <a:endParaRPr lang="en-US" sz="11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  </a:t>
            </a:r>
            <a:endParaRPr lang="en-US" sz="1100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6810" y="1767205"/>
            <a:ext cx="5539105" cy="24872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en-US" altLang="zh-CN"/>
              <a:t>Model Evaluation on AD Dataset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2660" y="1920240"/>
            <a:ext cx="6126480" cy="27508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7"/>
          <p:cNvSpPr txBox="1"/>
          <p:nvPr>
            <p:ph type="title"/>
          </p:nvPr>
        </p:nvSpPr>
        <p:spPr>
          <a:xfrm>
            <a:off x="730250" y="1318895"/>
            <a:ext cx="7834630" cy="5702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Spatial Graph Convolutional Network:</a:t>
            </a:r>
            <a:endParaRPr lang="en-US" altLang="en-GB"/>
          </a:p>
        </p:txBody>
      </p:sp>
      <p:sp>
        <p:nvSpPr>
          <p:cNvPr id="534" name="Google Shape;534;p27"/>
          <p:cNvSpPr txBox="1"/>
          <p:nvPr/>
        </p:nvSpPr>
        <p:spPr>
          <a:xfrm>
            <a:off x="730250" y="3171825"/>
            <a:ext cx="8033385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01    | 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</a:t>
            </a:r>
            <a:r>
              <a:rPr lang="en-US" alt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Comparing to the classical GCN, spatial GCN can effectively extract the geometric/spatial features of graphs by utilizing the node   positions. </a:t>
            </a:r>
            <a:endParaRPr lang="en-US" altLang="en-GB" sz="100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35" name="Google Shape;535;p27"/>
          <p:cNvSpPr txBox="1"/>
          <p:nvPr/>
        </p:nvSpPr>
        <p:spPr>
          <a:xfrm>
            <a:off x="680085" y="3642360"/>
            <a:ext cx="8033385" cy="26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02    |</a:t>
            </a:r>
            <a:r>
              <a:rPr lang="en-GB" sz="1000" b="1">
                <a:solidFill>
                  <a:srgbClr val="CCCCCC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</a:t>
            </a:r>
            <a:r>
              <a:rPr lang="en-GB" sz="1000">
                <a:solidFill>
                  <a:srgbClr val="53C6A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</a:t>
            </a:r>
            <a:r>
              <a:rPr lang="en-US" alt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Spatial GCN is a proper generalization of GCN and CNN, which conbines the advances of GCN and CNN.    </a:t>
            </a:r>
            <a:endParaRPr lang="en-US" altLang="en-GB" sz="100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36" name="Google Shape;536;p27"/>
          <p:cNvSpPr txBox="1"/>
          <p:nvPr/>
        </p:nvSpPr>
        <p:spPr>
          <a:xfrm>
            <a:off x="680085" y="3903345"/>
            <a:ext cx="8033385" cy="26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03    |</a:t>
            </a:r>
            <a:r>
              <a:rPr lang="en-GB" sz="1000" b="1">
                <a:solidFill>
                  <a:srgbClr val="CCCCCC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</a:t>
            </a:r>
            <a:r>
              <a:rPr lang="en-US" alt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It effectively increases the precision on graph classification tasks for super pixel MNIST dataset. </a:t>
            </a:r>
            <a:endParaRPr lang="en-US" altLang="en-GB" sz="100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37" name="Google Shape;537;p27"/>
          <p:cNvSpPr txBox="1"/>
          <p:nvPr/>
        </p:nvSpPr>
        <p:spPr>
          <a:xfrm>
            <a:off x="730250" y="4164330"/>
            <a:ext cx="8037830" cy="26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04    </a:t>
            </a:r>
            <a:r>
              <a:rPr lang="en-GB" sz="1000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|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</a:t>
            </a:r>
            <a:r>
              <a:rPr lang="en-US" alt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Data Augmentation methods such as node ordering, rotation and translations can be utilized since the spatial GCN can extract the selective invariance of spatial properties.  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</a:t>
            </a:r>
            <a:endParaRPr lang="en-US" altLang="en-GB" sz="100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2" name="图片 1" descr="微信图片_2022052121274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43710" y="1852295"/>
            <a:ext cx="5109845" cy="14389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5"/>
          <p:cNvSpPr txBox="1"/>
          <p:nvPr>
            <p:ph type="title"/>
          </p:nvPr>
        </p:nvSpPr>
        <p:spPr>
          <a:xfrm>
            <a:off x="548005" y="1265555"/>
            <a:ext cx="6034405" cy="1073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000">
                <a:solidFill>
                  <a:srgbClr val="000000"/>
                </a:solidFill>
              </a:rPr>
              <a:t>Results of Spatial GCN on different datasets </a:t>
            </a:r>
            <a:endParaRPr lang="en-US" altLang="en-GB" sz="2000">
              <a:solidFill>
                <a:srgbClr val="000000"/>
              </a:solidFill>
            </a:endParaRPr>
          </a:p>
        </p:txBody>
      </p:sp>
      <p:sp>
        <p:nvSpPr>
          <p:cNvPr id="239" name="Google Shape;239;p25"/>
          <p:cNvSpPr txBox="1"/>
          <p:nvPr>
            <p:ph type="body" idx="1"/>
          </p:nvPr>
        </p:nvSpPr>
        <p:spPr>
          <a:xfrm>
            <a:off x="1275080" y="3354705"/>
            <a:ext cx="6492240" cy="10344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1. Spatial GCN does not performs better on two different datasets compared to existed GNN.  </a:t>
            </a:r>
            <a:endParaRPr lang="en-US" sz="11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2.  Adding spatiality to current GNNs does increase the performance of the classification tasks. </a:t>
            </a:r>
            <a:endParaRPr lang="en-US" sz="1100"/>
          </a:p>
        </p:txBody>
      </p:sp>
      <p:pic>
        <p:nvPicPr>
          <p:cNvPr id="1" name="图片 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4990" y="1826895"/>
            <a:ext cx="3787140" cy="11493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 lang="en-GB" sz="4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4332,&quot;width&quot;:9648}"/>
</p:tagLst>
</file>

<file path=ppt/tags/tag2.xml><?xml version="1.0" encoding="utf-8"?>
<p:tagLst xmlns:p="http://schemas.openxmlformats.org/presentationml/2006/main">
  <p:tag name="COMMONDATA" val="eyJoZGlkIjoiNjlhYzc5ZTFhMjRmZWQ3ZWYyMjljZDYyYWRkNzk2MWMifQ=="/>
</p:tagLst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1538</Words>
  <Application>WPS 演示</Application>
  <PresentationFormat/>
  <Paragraphs>37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9" baseType="lpstr">
      <vt:lpstr>Arial</vt:lpstr>
      <vt:lpstr>宋体</vt:lpstr>
      <vt:lpstr>Wingdings</vt:lpstr>
      <vt:lpstr>Arial</vt:lpstr>
      <vt:lpstr>Raleway</vt:lpstr>
      <vt:lpstr>Lato</vt:lpstr>
      <vt:lpstr>Wingdings</vt:lpstr>
      <vt:lpstr>Times New Roman</vt:lpstr>
      <vt:lpstr>Times New Roman</vt:lpstr>
      <vt:lpstr>微软雅黑</vt:lpstr>
      <vt:lpstr>Arial Unicode MS</vt:lpstr>
      <vt:lpstr>Streamline</vt:lpstr>
      <vt:lpstr>Graph Classification Task: More Preprocessing Methods and GNN classification models</vt:lpstr>
      <vt:lpstr>Overview</vt:lpstr>
      <vt:lpstr>Model Evaluation on ADNI Dataset</vt:lpstr>
      <vt:lpstr>Model Evaluation on AD Dataset</vt:lpstr>
      <vt:lpstr>Spatial Graph Convolutional Network:</vt:lpstr>
      <vt:lpstr>Results of Spatial GCN on different datasets </vt:lpstr>
      <vt:lpstr>Thank you.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 Transformer GAN:Data Augmentation of Brain Connectivity for dementia classification</dc:title>
  <dc:creator/>
  <cp:lastModifiedBy>mis-name</cp:lastModifiedBy>
  <cp:revision>11</cp:revision>
  <dcterms:created xsi:type="dcterms:W3CDTF">2022-04-07T21:31:00Z</dcterms:created>
  <dcterms:modified xsi:type="dcterms:W3CDTF">2022-07-31T02:31:07Z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F2FE4D43E15042D0A3974DB1C04B4552</vt:lpwstr>
  </property>
  <property fmtid="{D5CDD505-2E9C-101B-9397-08002B2CF9AE}" pid="3" name="KSOProductBuildVer">
    <vt:lpwstr>2052-11.1.0.11875</vt:lpwstr>
  </property>
</Properties>
</file>